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584D"/>
    <a:srgbClr val="DDEB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CBCDBE8-5121-47DB-8FD1-54723B55CC6E}" type="datetimeFigureOut">
              <a:rPr lang="ru-RU" smtClean="0"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A73F01D-6307-4194-82D6-2078FA7E3F7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9" r:id="rId1"/>
    <p:sldLayoutId id="2147484370" r:id="rId2"/>
    <p:sldLayoutId id="2147484371" r:id="rId3"/>
    <p:sldLayoutId id="2147484372" r:id="rId4"/>
    <p:sldLayoutId id="2147484373" r:id="rId5"/>
    <p:sldLayoutId id="2147484374" r:id="rId6"/>
    <p:sldLayoutId id="2147484375" r:id="rId7"/>
    <p:sldLayoutId id="2147484376" r:id="rId8"/>
    <p:sldLayoutId id="2147484377" r:id="rId9"/>
    <p:sldLayoutId id="2147484378" r:id="rId10"/>
    <p:sldLayoutId id="21474843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8028385" cy="2952328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Законодательное обеспечение продовольственной безопасности России в условиях финансового и экономического кризиса.   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779912" y="4221088"/>
            <a:ext cx="5120640" cy="1512168"/>
          </a:xfrm>
        </p:spPr>
        <p:txBody>
          <a:bodyPr>
            <a:normAutofit fontScale="70000" lnSpcReduction="20000"/>
          </a:bodyPr>
          <a:lstStyle/>
          <a:p>
            <a:r>
              <a:rPr lang="ru-RU" sz="4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Хадеев </a:t>
            </a:r>
            <a:r>
              <a:rPr lang="ru-RU" sz="4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Тахир</a:t>
            </a:r>
            <a:r>
              <a:rPr lang="ru-RU" sz="4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Галимзянович</a:t>
            </a:r>
            <a:r>
              <a:rPr lang="ru-RU" sz="4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Председатель Комитета Государственного Совета Республики Татарстан по экологии, природопользованию, агропромышленной и продовольственной политике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989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9000760"/>
              </p:ext>
            </p:extLst>
          </p:nvPr>
        </p:nvGraphicFramePr>
        <p:xfrm>
          <a:off x="323528" y="2132856"/>
          <a:ext cx="8640960" cy="464361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320480"/>
                <a:gridCol w="4320480"/>
              </a:tblGrid>
              <a:tr h="4678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      Законы Российской Федерации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5770" marR="857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    Законы Республики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Татарстан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5770" marR="85770" marT="0" marB="0"/>
                </a:tc>
              </a:tr>
              <a:tr h="4140696">
                <a:tc>
                  <a:txBody>
                    <a:bodyPr/>
                    <a:lstStyle/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Земельный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кодекс Российской Федерации»;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</a:rPr>
                        <a:t>Федеральные законы: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«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Об обороте земель сельскохозяйственного назначения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»;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«О крестьянском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(фермерском) хозяйстве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»;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«О личном подсобном хозяйстве»;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«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О закупках и поставках сельскохозяйственной продукции, сырья и продовольствия для государственных нужд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»;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«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О развитии сельского хозяйства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»;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«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Об основах государственного регулирования торговой деятельности в Российской Федерации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»;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«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О качестве и безопасности пищевых продуктов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»;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«О государственном регулировании обеспечения плодородия земель сельскохозяйственного назначения»;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«О племенном животноводстве»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5770" marR="85770" marT="0" marB="0"/>
                </a:tc>
                <a:tc>
                  <a:txBody>
                    <a:bodyPr/>
                    <a:lstStyle/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Земельный кодекс Республики Татарстан;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</a:rPr>
                        <a:t>Законы Республики Татарстан</a:t>
                      </a:r>
                      <a:r>
                        <a:rPr lang="ru-RU" sz="1400" b="1" u="sng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«</a:t>
                      </a: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</a:rPr>
                        <a:t>О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 плодородии земель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сельскохо-зяйственного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назначения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»;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«О племенном деле в животноводстве Республики Татарстан»;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«О государственном регулировании и государственной поддержке пчеловодства в Республике Татарстан»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5770" marR="85770" marT="0" marB="0"/>
                </a:tc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                                                                      </a:t>
            </a:r>
            <a:r>
              <a:rPr lang="ru-RU" sz="1600" b="1" dirty="0" smtClean="0">
                <a:solidFill>
                  <a:schemeClr val="tx1"/>
                </a:solidFill>
              </a:rPr>
              <a:t>Слайд №1</a:t>
            </a:r>
            <a:r>
              <a:rPr lang="ru-RU" sz="3600" b="1" dirty="0" smtClean="0">
                <a:solidFill>
                  <a:schemeClr val="tx1"/>
                </a:solidFill>
              </a:rPr>
              <a:t/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800" b="1" dirty="0" smtClean="0">
                <a:solidFill>
                  <a:schemeClr val="tx1"/>
                </a:solidFill>
              </a:rPr>
              <a:t>Таблица </a:t>
            </a:r>
            <a:r>
              <a:rPr lang="ru-RU" sz="3800" b="1" dirty="0">
                <a:solidFill>
                  <a:schemeClr val="tx1"/>
                </a:solidFill>
              </a:rPr>
              <a:t>основных законодательных актов в рассматриваемой сфере</a:t>
            </a:r>
          </a:p>
        </p:txBody>
      </p:sp>
    </p:spTree>
    <p:extLst>
      <p:ext uri="{BB962C8B-B14F-4D97-AF65-F5344CB8AC3E}">
        <p14:creationId xmlns:p14="http://schemas.microsoft.com/office/powerpoint/2010/main" val="1662050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855662"/>
              </p:ext>
            </p:extLst>
          </p:nvPr>
        </p:nvGraphicFramePr>
        <p:xfrm>
          <a:off x="323526" y="2758916"/>
          <a:ext cx="8568953" cy="392161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334166"/>
                <a:gridCol w="1947489"/>
                <a:gridCol w="1643649"/>
                <a:gridCol w="1643649"/>
              </a:tblGrid>
              <a:tr h="509868">
                <a:tc rowSpan="2"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С\х культура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Всего высеяно сортовых,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тонн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% использования сортов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2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РФ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иностранные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648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Яровые зерновые,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зернобобовые, крупяные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264191,3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</a:tr>
              <a:tr h="434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Кукуруза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5854,7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98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556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Рапс яровой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316,95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</a:tr>
              <a:tr h="3824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Сахарная свекла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140,4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44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</a:tr>
              <a:tr h="3824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Подсолнечник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1015,6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</a:tr>
              <a:tr h="3824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Картофель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11755,2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54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218464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tx1"/>
                </a:solidFill>
              </a:rPr>
              <a:t/>
            </a:r>
            <a:br>
              <a:rPr lang="ru-RU" sz="1400" b="1" dirty="0" smtClean="0">
                <a:solidFill>
                  <a:schemeClr val="tx1"/>
                </a:solidFill>
              </a:rPr>
            </a:br>
            <a:r>
              <a:rPr lang="ru-RU" sz="1400" b="1" dirty="0">
                <a:solidFill>
                  <a:schemeClr val="tx1"/>
                </a:solidFill>
              </a:rPr>
              <a:t/>
            </a:r>
            <a:br>
              <a:rPr lang="ru-RU" sz="1400" b="1" dirty="0">
                <a:solidFill>
                  <a:schemeClr val="tx1"/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       Слайд №2</a:t>
            </a:r>
            <a:r>
              <a:rPr lang="ru-RU" sz="4800" b="1" dirty="0" smtClean="0">
                <a:solidFill>
                  <a:schemeClr val="tx1"/>
                </a:solidFill>
              </a:rPr>
              <a:t/>
            </a:r>
            <a:br>
              <a:rPr lang="ru-RU" sz="4800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Семена </a:t>
            </a:r>
            <a:r>
              <a:rPr lang="ru-RU" b="1" dirty="0">
                <a:solidFill>
                  <a:schemeClr val="tx1"/>
                </a:solidFill>
              </a:rPr>
              <a:t>отечественной, зарубежной селекции</a:t>
            </a:r>
          </a:p>
        </p:txBody>
      </p:sp>
    </p:spTree>
    <p:extLst>
      <p:ext uri="{BB962C8B-B14F-4D97-AF65-F5344CB8AC3E}">
        <p14:creationId xmlns:p14="http://schemas.microsoft.com/office/powerpoint/2010/main" val="1534755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3068494"/>
              </p:ext>
            </p:extLst>
          </p:nvPr>
        </p:nvGraphicFramePr>
        <p:xfrm>
          <a:off x="251520" y="2204863"/>
          <a:ext cx="8640960" cy="43148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42632"/>
                <a:gridCol w="1153269"/>
                <a:gridCol w="1697042"/>
                <a:gridCol w="2248017"/>
              </a:tblGrid>
              <a:tr h="13439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Технико- экономические параметры продукта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DE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Ед. изм.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DE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John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Deere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455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(США)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DE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СУЗТ-4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ООО «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Хараша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(Россия,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Татарстан)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DEBCC"/>
                    </a:solidFill>
                  </a:tcPr>
                </a:tc>
              </a:tr>
              <a:tr h="2687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Рабочая скорость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DE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км/час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75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Ширина полосы рассева семян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DE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мм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50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75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Работоспособность при влажности почвы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DE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1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Удельный расход топлива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DE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кг/га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11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Давление сошника на грунт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DE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75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Стоимость общая / метр ширины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DE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DEB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2600/340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500/125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20880" cy="1333952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Слайд №3</a:t>
            </a: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Технико-экономические </a:t>
            </a:r>
            <a:r>
              <a:rPr lang="ru-RU" sz="3200" b="1" dirty="0">
                <a:solidFill>
                  <a:schemeClr val="tx1"/>
                </a:solidFill>
              </a:rPr>
              <a:t>характеристики сеялок </a:t>
            </a:r>
            <a:r>
              <a:rPr lang="en-US" sz="3200" b="1" dirty="0">
                <a:solidFill>
                  <a:schemeClr val="tx1"/>
                </a:solidFill>
              </a:rPr>
              <a:t>John Deere</a:t>
            </a:r>
            <a:r>
              <a:rPr lang="ru-RU" sz="3200" b="1" dirty="0">
                <a:solidFill>
                  <a:schemeClr val="tx1"/>
                </a:solidFill>
              </a:rPr>
              <a:t> 455, СУЗТ-4</a:t>
            </a:r>
          </a:p>
        </p:txBody>
      </p:sp>
    </p:spTree>
    <p:extLst>
      <p:ext uri="{BB962C8B-B14F-4D97-AF65-F5344CB8AC3E}">
        <p14:creationId xmlns:p14="http://schemas.microsoft.com/office/powerpoint/2010/main" val="756586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63</TotalTime>
  <Words>292</Words>
  <Application>Microsoft Office PowerPoint</Application>
  <PresentationFormat>Экран (4:3)</PresentationFormat>
  <Paragraphs>88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Законодательное обеспечение продовольственной безопасности России в условиях финансового и экономического кризиса.   </vt:lpstr>
      <vt:lpstr>                                                                      Слайд №1 Таблица основных законодательных актов в рассматриваемой сфере</vt:lpstr>
      <vt:lpstr>                                                                                                                                                                    Слайд №2 Семена отечественной, зарубежной селекции</vt:lpstr>
      <vt:lpstr>                                                                                                                                                           Слайд №3 Технико-экономические характеристики сеялок John Deere 455, СУЗТ-4</vt:lpstr>
    </vt:vector>
  </TitlesOfParts>
  <Company>Госсовет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Таблица основных законодательных актов в рассматриваемой сфере</dc:title>
  <dc:creator>1</dc:creator>
  <cp:lastModifiedBy>1</cp:lastModifiedBy>
  <cp:revision>16</cp:revision>
  <dcterms:created xsi:type="dcterms:W3CDTF">2015-06-23T11:08:07Z</dcterms:created>
  <dcterms:modified xsi:type="dcterms:W3CDTF">2015-06-23T15:03:38Z</dcterms:modified>
</cp:coreProperties>
</file>